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61" r:id="rId28"/>
    <p:sldId id="278" r:id="rId29"/>
    <p:sldId id="279" r:id="rId30"/>
    <p:sldId id="280" r:id="rId31"/>
    <p:sldId id="281" r:id="rId32"/>
    <p:sldId id="282" r:id="rId33"/>
    <p:sldId id="362" r:id="rId34"/>
    <p:sldId id="283" r:id="rId35"/>
    <p:sldId id="284" r:id="rId36"/>
    <p:sldId id="285" r:id="rId37"/>
    <p:sldId id="286" r:id="rId38"/>
    <p:sldId id="287" r:id="rId39"/>
    <p:sldId id="289" r:id="rId40"/>
    <p:sldId id="359" r:id="rId41"/>
    <p:sldId id="288" r:id="rId42"/>
    <p:sldId id="290" r:id="rId43"/>
    <p:sldId id="363" r:id="rId44"/>
    <p:sldId id="291" r:id="rId45"/>
    <p:sldId id="292" r:id="rId46"/>
    <p:sldId id="364" r:id="rId47"/>
    <p:sldId id="296" r:id="rId48"/>
    <p:sldId id="294" r:id="rId49"/>
    <p:sldId id="297" r:id="rId50"/>
    <p:sldId id="295" r:id="rId51"/>
    <p:sldId id="365" r:id="rId52"/>
    <p:sldId id="366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F20D-9833-4F3F-A4E0-A2BAFAF565C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04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12/4/2025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yaswanthteja/Complete_SQL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in/sql-server/sql-server-downloads" TargetMode="External"/><Relationship Id="rId4" Type="http://schemas.openxmlformats.org/officeDocument/2006/relationships/hyperlink" Target="https://www.mysql.com/download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SQLTopics/01.CRUD/01.basic_CRUD.sq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wanthteja/Complete_SQL/blob/master/DataBases/payment.csv" TargetMode="External"/><Relationship Id="rId2" Type="http://schemas.openxmlformats.org/officeDocument/2006/relationships/hyperlink" Target="https://github.com/yaswanthteja/Complete_SQL/blob/master/DataBases/customer.csv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DataBases/payment.csv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4384" y="-13038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7840" y="2434400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4286" y="284873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99111" y="3389762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C5F2-1142-C32D-21C2-BAE542417800}"/>
              </a:ext>
            </a:extLst>
          </p:cNvPr>
          <p:cNvSpPr txBox="1"/>
          <p:nvPr/>
        </p:nvSpPr>
        <p:spPr>
          <a:xfrm>
            <a:off x="3546855" y="5408191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7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F5FEA-D949-D1DA-C5D4-DFD88C882311}"/>
              </a:ext>
            </a:extLst>
          </p:cNvPr>
          <p:cNvSpPr txBox="1"/>
          <p:nvPr/>
        </p:nvSpPr>
        <p:spPr>
          <a:xfrm>
            <a:off x="3546855" y="4391474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915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30830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107</a:t>
            </a:fld>
            <a:endParaRPr lang="en-IN" spc="-5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108</a:t>
            </a:fld>
            <a:endParaRPr lang="en-IN" spc="-5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109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29121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4602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12192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6892" y="1940655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</a:t>
            </a:r>
            <a:r>
              <a:rPr sz="2800" u="sng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C544-7B84-7B50-1FE8-3A7EA5925B32}"/>
              </a:ext>
            </a:extLst>
          </p:cNvPr>
          <p:cNvSpPr txBox="1"/>
          <p:nvPr/>
        </p:nvSpPr>
        <p:spPr>
          <a:xfrm>
            <a:off x="4114800" y="3687605"/>
            <a:ext cx="41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 to follow latest installation guide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3AAEE-5618-4506-21E7-E8C79DA451B1}"/>
              </a:ext>
            </a:extLst>
          </p:cNvPr>
          <p:cNvSpPr txBox="1"/>
          <p:nvPr/>
        </p:nvSpPr>
        <p:spPr>
          <a:xfrm>
            <a:off x="4407280" y="4533804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bg1"/>
                </a:solidFill>
                <a:hlinkClick r:id="rId3"/>
              </a:rPr>
              <a:t>Postgre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</a:t>
            </a:r>
            <a:r>
              <a:rPr lang="en-GB" b="1" dirty="0" err="1">
                <a:solidFill>
                  <a:schemeClr val="bg1"/>
                </a:solidFill>
                <a:hlinkClick r:id="rId3"/>
              </a:rPr>
              <a:t>Sql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installer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hlinkClick r:id="rId4"/>
              </a:rPr>
              <a:t>Mysql</a:t>
            </a:r>
            <a:r>
              <a:rPr lang="en-GB" dirty="0">
                <a:solidFill>
                  <a:schemeClr val="bg1"/>
                </a:solidFill>
                <a:hlinkClick r:id="rId4"/>
              </a:rPr>
              <a:t> installer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/>
              </a:rPr>
              <a:t>Microsoft </a:t>
            </a:r>
            <a:r>
              <a:rPr lang="en-GB" dirty="0" err="1">
                <a:solidFill>
                  <a:schemeClr val="bg1"/>
                </a:solidFill>
                <a:hlinkClick r:id="rId5"/>
              </a:rPr>
              <a:t>Sql</a:t>
            </a:r>
            <a:r>
              <a:rPr lang="en-GB" dirty="0">
                <a:solidFill>
                  <a:schemeClr val="bg1"/>
                </a:solidFill>
                <a:hlinkClick r:id="rId5"/>
              </a:rPr>
              <a:t> Sever installer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25A0E-8B48-0566-7FA8-45AF20599806}"/>
              </a:ext>
            </a:extLst>
          </p:cNvPr>
          <p:cNvSpPr txBox="1"/>
          <p:nvPr/>
        </p:nvSpPr>
        <p:spPr>
          <a:xfrm>
            <a:off x="3581400" y="4286413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Crud Operations :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Download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85DF-D23D-9923-FDA1-76AC858AD912}"/>
              </a:ext>
            </a:extLst>
          </p:cNvPr>
          <p:cNvSpPr txBox="1"/>
          <p:nvPr/>
        </p:nvSpPr>
        <p:spPr>
          <a:xfrm>
            <a:off x="4495800" y="1439827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CRUD</a:t>
            </a:r>
            <a:r>
              <a:rPr lang="en-GB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256" y="1305001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0" y="2801543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 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6248400" y="10668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A135-CC67-3230-4515-D28355D456F8}"/>
              </a:ext>
            </a:extLst>
          </p:cNvPr>
          <p:cNvSpPr txBox="1"/>
          <p:nvPr/>
        </p:nvSpPr>
        <p:spPr>
          <a:xfrm>
            <a:off x="2667000" y="2209800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Filtering &amp; Sorting 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1" y="1128267"/>
            <a:ext cx="5410200" cy="533671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</a:t>
            </a:r>
            <a:r>
              <a:rPr lang="en-IN" sz="1400" spc="-25" dirty="0">
                <a:latin typeface="Calibri"/>
                <a:cs typeface="Calibri"/>
              </a:rPr>
              <a:t> </a:t>
            </a:r>
            <a:r>
              <a:rPr lang="en-IN" sz="1400" b="1" spc="-25" dirty="0">
                <a:latin typeface="Calibri"/>
                <a:cs typeface="Calibri"/>
              </a:rPr>
              <a:t>Create the Products table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CREATE TABLE</a:t>
            </a:r>
            <a:r>
              <a:rPr lang="en-IN" sz="1400" b="1" spc="-25" dirty="0">
                <a:latin typeface="Calibri"/>
                <a:cs typeface="Calibri"/>
              </a:rPr>
              <a:t> Products (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 INT PRIMARY KEY,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ProductName VARCHAR(50) NOT NULL,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Category VARCHAR(30),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Price INT,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Stock INT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endParaRPr lang="en-IN" sz="1400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 Insert  data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INSERT INTO </a:t>
            </a:r>
            <a:r>
              <a:rPr lang="en-IN" sz="1400" b="1" spc="-25" dirty="0">
                <a:latin typeface="Calibri"/>
                <a:cs typeface="Calibri"/>
              </a:rPr>
              <a:t>Products (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, ProductName, Category, Price, Stock)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VALUES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(1, 'Laptop', 'Electronics', 55000, 25),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(2, 'Headphones', 'Electronics', 1500, 100),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(3, 'Coffee Mug', 'Kitchen', 300, 200),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(4, 'Office Chair', 'Furniture', 7000, 15),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(5, 'Smartphone', 'Electronics', 25000, 40),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(6, 'Blender', 'Kitchen', 1800, 60),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(7, 'Desk Lamp', 'Furniture', 1200, 80),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(8, 'Monitor', 'Electronics', 12000, 30);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8A550-C89E-3BA6-3A29-35335882A865}"/>
              </a:ext>
            </a:extLst>
          </p:cNvPr>
          <p:cNvSpPr txBox="1"/>
          <p:nvPr/>
        </p:nvSpPr>
        <p:spPr>
          <a:xfrm>
            <a:off x="457200" y="185929"/>
            <a:ext cx="1066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Creating a Products table for practice</a:t>
            </a:r>
            <a:endParaRPr lang="en-IN" sz="4400" b="1" dirty="0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 dirty="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 dirty="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6BFE4-8609-2210-9278-094D6A10DAE8}"/>
              </a:ext>
            </a:extLst>
          </p:cNvPr>
          <p:cNvSpPr txBox="1"/>
          <p:nvPr/>
        </p:nvSpPr>
        <p:spPr>
          <a:xfrm>
            <a:off x="3276600" y="50292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33BF2-E6D5-EB06-9D06-7BF964151D48}"/>
              </a:ext>
            </a:extLst>
          </p:cNvPr>
          <p:cNvSpPr txBox="1"/>
          <p:nvPr/>
        </p:nvSpPr>
        <p:spPr>
          <a:xfrm>
            <a:off x="3390900" y="452029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46121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578" y="2185029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filter</a:t>
            </a:r>
            <a:r>
              <a:rPr sz="2800" spc="-20" dirty="0">
                <a:solidFill>
                  <a:srgbClr val="00B0F0"/>
                </a:solidFill>
              </a:rPr>
              <a:t> </a:t>
            </a:r>
            <a:r>
              <a:rPr sz="2800" spc="-10" dirty="0">
                <a:solidFill>
                  <a:srgbClr val="00B0F0"/>
                </a:solidFill>
              </a:rPr>
              <a:t>records</a:t>
            </a:r>
            <a:r>
              <a:rPr sz="2800" spc="-10" dirty="0">
                <a:solidFill>
                  <a:srgbClr val="000000"/>
                </a:solidFill>
              </a:rPr>
              <a:t>.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951154" y="2743200"/>
            <a:ext cx="10310495" cy="3615733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lang="en-GB" sz="2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IN" sz="2800" b="1" spc="-10" dirty="0">
                <a:latin typeface="Calibri"/>
                <a:cs typeface="Calibri"/>
              </a:rPr>
              <a:t>            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lang="en-GB" sz="2800" b="1" spc="-10" dirty="0">
                <a:latin typeface="Calibri"/>
                <a:cs typeface="Calibri"/>
              </a:rPr>
              <a:t> *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lang="en-GB" sz="2800" b="1" spc="-10" dirty="0">
                <a:latin typeface="Calibri"/>
                <a:cs typeface="Calibri"/>
              </a:rPr>
              <a:t> products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		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lang="en-GB" sz="2800" b="1" spc="-10" dirty="0">
                <a:latin typeface="Calibri"/>
                <a:cs typeface="Calibri"/>
              </a:rPr>
              <a:t> category='Electronics';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7E2DF-3061-78AE-5EE6-CB098F740B7A}"/>
              </a:ext>
            </a:extLst>
          </p:cNvPr>
          <p:cNvSpPr txBox="1"/>
          <p:nvPr/>
        </p:nvSpPr>
        <p:spPr>
          <a:xfrm>
            <a:off x="838200" y="1124871"/>
            <a:ext cx="1074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n-lt"/>
              </a:rPr>
              <a:t>SQL clauses are used to specify conditions and manipulate data in a database. </a:t>
            </a:r>
            <a:endParaRPr lang="en-IN" sz="2800" b="1" dirty="0">
              <a:latin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831" y="363855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0831" y="950595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lang="en-GB" sz="2400" dirty="0">
                <a:solidFill>
                  <a:srgbClr val="000000"/>
                </a:solidFill>
              </a:rPr>
              <a:t> rows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 dirty="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5" y="3646471"/>
            <a:ext cx="10392410" cy="68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000" dirty="0">
                <a:latin typeface="+mn-lt"/>
              </a:rPr>
              <a:t>The </a:t>
            </a:r>
            <a:r>
              <a:rPr lang="en-GB" sz="2000" b="1" dirty="0">
                <a:latin typeface="+mn-lt"/>
              </a:rPr>
              <a:t>OFFSET clause</a:t>
            </a:r>
            <a:r>
              <a:rPr lang="en-GB" sz="2000" dirty="0">
                <a:latin typeface="+mn-lt"/>
              </a:rPr>
              <a:t> in SQL is used to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skip a specific number of rows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GB" sz="2000" dirty="0">
                <a:latin typeface="+mn-lt"/>
              </a:rPr>
              <a:t>before starting to return results. It’s often used with </a:t>
            </a:r>
            <a:r>
              <a:rPr lang="en-GB" sz="2000" b="1" dirty="0">
                <a:latin typeface="+mn-lt"/>
              </a:rPr>
              <a:t>LIMIT</a:t>
            </a:r>
            <a:r>
              <a:rPr lang="en-GB" sz="2000" dirty="0">
                <a:latin typeface="+mn-lt"/>
              </a:rPr>
              <a:t> to implement </a:t>
            </a:r>
            <a:r>
              <a:rPr lang="en-GB" sz="2000" b="1" dirty="0">
                <a:latin typeface="+mn-lt"/>
              </a:rPr>
              <a:t>pagination</a:t>
            </a:r>
            <a:r>
              <a:rPr lang="en-GB" sz="2000" dirty="0">
                <a:latin typeface="+mn-lt"/>
              </a:rPr>
              <a:t> — like showing page 2 of search results.</a:t>
            </a:r>
            <a:endParaRPr sz="2000" dirty="0">
              <a:latin typeface="+mn-lt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EACF-6161-30C0-9066-7DE521077FDD}"/>
              </a:ext>
            </a:extLst>
          </p:cNvPr>
          <p:cNvSpPr txBox="1"/>
          <p:nvPr/>
        </p:nvSpPr>
        <p:spPr>
          <a:xfrm>
            <a:off x="762000" y="3017386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OFFSET Clause</a:t>
            </a:r>
            <a:endParaRPr lang="en-IN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B3943-E569-733D-7067-0D3D47827E12}"/>
              </a:ext>
            </a:extLst>
          </p:cNvPr>
          <p:cNvSpPr txBox="1"/>
          <p:nvPr/>
        </p:nvSpPr>
        <p:spPr>
          <a:xfrm>
            <a:off x="2057400" y="4876800"/>
            <a:ext cx="4648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IN" dirty="0">
                <a:latin typeface="+mn-lt"/>
              </a:rPr>
              <a:t> columns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table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column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n ROWS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LIMIT</a:t>
            </a:r>
            <a:r>
              <a:rPr lang="en-IN" dirty="0">
                <a:latin typeface="+mn-lt"/>
              </a:rPr>
              <a:t> m;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1498E-84F4-9955-39EB-A4BCF70F3819}"/>
              </a:ext>
            </a:extLst>
          </p:cNvPr>
          <p:cNvSpPr txBox="1"/>
          <p:nvPr/>
        </p:nvSpPr>
        <p:spPr>
          <a:xfrm>
            <a:off x="899795" y="4570250"/>
            <a:ext cx="1066800" cy="37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Syntax:</a:t>
            </a:r>
            <a:endParaRPr lang="en-IN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1C6C0-DFF2-AC9B-8F3E-C50A1B340D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34026-03CD-E09C-4DEC-00324B8282A3}"/>
              </a:ext>
            </a:extLst>
          </p:cNvPr>
          <p:cNvSpPr txBox="1"/>
          <p:nvPr/>
        </p:nvSpPr>
        <p:spPr>
          <a:xfrm>
            <a:off x="685800" y="1440180"/>
            <a:ext cx="10134600" cy="235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BY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is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used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to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sort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spc="-20" dirty="0">
                <a:latin typeface="+mn-lt"/>
                <a:cs typeface="Calibri"/>
              </a:rPr>
              <a:t>result-</a:t>
            </a:r>
            <a:r>
              <a:rPr lang="en-GB" sz="2400" b="1" dirty="0">
                <a:latin typeface="+mn-lt"/>
                <a:cs typeface="Calibri"/>
              </a:rPr>
              <a:t>set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in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ascending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(ASC)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</a:t>
            </a:r>
            <a:r>
              <a:rPr lang="en-GB" sz="2400" b="1" spc="-4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descending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9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(DESC).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GB" sz="2400" b="1" dirty="0">
                <a:latin typeface="+mn-lt"/>
                <a:cs typeface="Calibri"/>
              </a:rPr>
              <a:t>Example:</a:t>
            </a:r>
            <a:r>
              <a:rPr lang="en-GB" sz="2400" b="1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below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code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will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sort</a:t>
            </a:r>
            <a:r>
              <a:rPr lang="en-GB" sz="2400" spc="-5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the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output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data</a:t>
            </a:r>
            <a:r>
              <a:rPr lang="en-GB" sz="2400" spc="-6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by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column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name</a:t>
            </a:r>
            <a:r>
              <a:rPr lang="en-GB" sz="2400" spc="-4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in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ascending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spc="-10" dirty="0">
                <a:latin typeface="+mn-lt"/>
                <a:cs typeface="Calibri"/>
              </a:rPr>
              <a:t>order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SELECT</a:t>
            </a:r>
            <a:r>
              <a:rPr lang="en-GB" sz="2000" b="1" spc="-5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dirty="0" err="1">
                <a:latin typeface="+mn-lt"/>
                <a:cs typeface="Calibri"/>
              </a:rPr>
              <a:t>column_name</a:t>
            </a:r>
            <a:r>
              <a:rPr lang="en-GB" sz="2000" spc="-60" dirty="0">
                <a:latin typeface="+mn-lt"/>
                <a:cs typeface="Calibri"/>
              </a:rPr>
              <a:t> </a:t>
            </a:r>
            <a:r>
              <a:rPr lang="en-GB" sz="2000" dirty="0">
                <a:solidFill>
                  <a:srgbClr val="00AFEF"/>
                </a:solidFill>
                <a:latin typeface="+mn-lt"/>
                <a:cs typeface="Calibri"/>
              </a:rPr>
              <a:t>FROM</a:t>
            </a:r>
            <a:r>
              <a:rPr lang="en-GB" sz="2000" spc="-5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table_name</a:t>
            </a:r>
            <a:endParaRPr lang="en-GB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ORDER</a:t>
            </a:r>
            <a:r>
              <a:rPr lang="en-GB" sz="2000" b="1" spc="-3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BY</a:t>
            </a:r>
            <a:r>
              <a:rPr lang="en-GB" sz="2000" b="1" spc="-2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column_name</a:t>
            </a:r>
            <a:r>
              <a:rPr lang="en-GB" sz="2000" spc="-40" dirty="0">
                <a:latin typeface="+mn-lt"/>
                <a:cs typeface="Calibri"/>
              </a:rPr>
              <a:t> </a:t>
            </a:r>
            <a:r>
              <a:rPr lang="en-GB" sz="2000" dirty="0">
                <a:latin typeface="+mn-lt"/>
                <a:cs typeface="Calibri"/>
              </a:rPr>
              <a:t>e</a:t>
            </a:r>
            <a:r>
              <a:rPr lang="en-GB" sz="2000" spc="-25" dirty="0">
                <a:latin typeface="+mn-lt"/>
                <a:cs typeface="Calibri"/>
              </a:rPr>
              <a:t> </a:t>
            </a:r>
            <a:r>
              <a:rPr lang="en-GB" sz="2000" b="1" spc="-20" dirty="0">
                <a:solidFill>
                  <a:srgbClr val="00AFEF"/>
                </a:solidFill>
                <a:latin typeface="+mn-lt"/>
                <a:cs typeface="Calibri"/>
              </a:rPr>
              <a:t>ASC</a:t>
            </a:r>
            <a:r>
              <a:rPr lang="en-GB" sz="2000" spc="-20" dirty="0">
                <a:latin typeface="+mn-lt"/>
                <a:cs typeface="Calibri"/>
              </a:rPr>
              <a:t>;</a:t>
            </a:r>
            <a:endParaRPr lang="en-GB" sz="2000" dirty="0">
              <a:latin typeface="+mn-lt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1D104AF6-8CDC-C8B9-F33A-5EE0394FD1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838200"/>
            <a:ext cx="3841623" cy="574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F5E85-4307-EC52-2F03-8DF8F6F0B149}"/>
              </a:ext>
            </a:extLst>
          </p:cNvPr>
          <p:cNvSpPr txBox="1"/>
          <p:nvPr/>
        </p:nvSpPr>
        <p:spPr>
          <a:xfrm>
            <a:off x="533400" y="3886200"/>
            <a:ext cx="1097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Example: </a:t>
            </a:r>
            <a:r>
              <a:rPr lang="en-GB" sz="2000" b="1" dirty="0">
                <a:latin typeface="+mn-lt"/>
              </a:rPr>
              <a:t>Sort products by price (lowest to highest) and Skip the first 2 cheapest products to Show the next 3</a:t>
            </a:r>
            <a:endParaRPr lang="en-IN" sz="18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548E0-0C37-83F9-4BAD-79F8E7315806}"/>
              </a:ext>
            </a:extLst>
          </p:cNvPr>
          <p:cNvSpPr txBox="1"/>
          <p:nvPr/>
        </p:nvSpPr>
        <p:spPr>
          <a:xfrm>
            <a:off x="1676400" y="4679156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SELECT </a:t>
            </a:r>
            <a:r>
              <a:rPr lang="en-IN" dirty="0">
                <a:latin typeface="+mn-lt"/>
              </a:rPr>
              <a:t>ProductName, Price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Price ASC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2     -- skips first 2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LIMIT </a:t>
            </a:r>
            <a:r>
              <a:rPr lang="en-IN" dirty="0">
                <a:latin typeface="+mn-lt"/>
              </a:rPr>
              <a:t>3;       -- gives next 3 products </a:t>
            </a:r>
          </a:p>
        </p:txBody>
      </p:sp>
    </p:spTree>
    <p:extLst>
      <p:ext uri="{BB962C8B-B14F-4D97-AF65-F5344CB8AC3E}">
        <p14:creationId xmlns:p14="http://schemas.microsoft.com/office/powerpoint/2010/main" val="327556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62000" y="838200"/>
            <a:ext cx="10348595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4E725-C88B-809E-FFF6-97B49E547C5C}"/>
              </a:ext>
            </a:extLst>
          </p:cNvPr>
          <p:cNvSpPr txBox="1"/>
          <p:nvPr/>
        </p:nvSpPr>
        <p:spPr>
          <a:xfrm>
            <a:off x="3276600" y="4529583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Customer Csv file   :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2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C3BAA-0C5E-F47F-E4E6-1AD818FCDD01}"/>
              </a:ext>
            </a:extLst>
          </p:cNvPr>
          <p:cNvSpPr txBox="1"/>
          <p:nvPr/>
        </p:nvSpPr>
        <p:spPr>
          <a:xfrm>
            <a:off x="3352800" y="510540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Payment CSV file  : 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3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F51BD-850D-006A-7EDC-923DE4958F85}"/>
              </a:ext>
            </a:extLst>
          </p:cNvPr>
          <p:cNvSpPr txBox="1"/>
          <p:nvPr/>
        </p:nvSpPr>
        <p:spPr>
          <a:xfrm>
            <a:off x="542544" y="1134011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To import a CSV file into SQL we can use different methods depending on your setup. Here's a </a:t>
            </a:r>
            <a:r>
              <a:rPr lang="en-GB" b="1" dirty="0">
                <a:latin typeface="+mn-lt"/>
              </a:rPr>
              <a:t>universal workflow using SQL and command-line tools</a:t>
            </a:r>
            <a:r>
              <a:rPr lang="en-GB" dirty="0">
                <a:latin typeface="+mn-lt"/>
              </a:rPr>
              <a:t>, especially useful for PostgreSQL and MySQL.</a:t>
            </a:r>
            <a:endParaRPr lang="en-IN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88215-11BD-94B6-C9DC-CC98C1B71924}"/>
              </a:ext>
            </a:extLst>
          </p:cNvPr>
          <p:cNvSpPr txBox="1"/>
          <p:nvPr/>
        </p:nvSpPr>
        <p:spPr>
          <a:xfrm>
            <a:off x="569976" y="45720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+mj-lt"/>
              </a:rPr>
              <a:t>Import CSV into 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2E8E9-440D-5F7E-CE71-E24EAD2D35CA}"/>
              </a:ext>
            </a:extLst>
          </p:cNvPr>
          <p:cNvSpPr txBox="1"/>
          <p:nvPr/>
        </p:nvSpPr>
        <p:spPr>
          <a:xfrm>
            <a:off x="542544" y="1981200"/>
            <a:ext cx="60944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latin typeface="+mn-lt"/>
              </a:rPr>
              <a:t>Step1: </a:t>
            </a:r>
            <a:r>
              <a:rPr lang="en-GB" b="1" dirty="0">
                <a:latin typeface="+mn-lt"/>
              </a:rPr>
              <a:t>Prepare Your CSV File</a:t>
            </a:r>
          </a:p>
          <a:p>
            <a:pPr>
              <a:buNone/>
            </a:pPr>
            <a:r>
              <a:rPr lang="en-GB" dirty="0">
                <a:latin typeface="+mn-lt"/>
              </a:rPr>
              <a:t>   </a:t>
            </a:r>
          </a:p>
          <a:p>
            <a:pPr>
              <a:buNone/>
            </a:pPr>
            <a:r>
              <a:rPr lang="en-GB" dirty="0">
                <a:latin typeface="+mn-lt"/>
              </a:rPr>
              <a:t> Make sure your file is clean: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Headers match column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No missing quotes or delimiters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Example: payment.csv  (make sure you</a:t>
            </a:r>
            <a:r>
              <a:rPr lang="en-GB" dirty="0">
                <a:latin typeface="+mn-lt"/>
                <a:hlinkClick r:id="rId2"/>
              </a:rPr>
              <a:t> download </a:t>
            </a:r>
            <a:r>
              <a:rPr lang="en-GB" dirty="0">
                <a:latin typeface="+mn-lt"/>
              </a:rPr>
              <a:t>it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756AA-623D-317E-0C6C-A25DEED06161}"/>
              </a:ext>
            </a:extLst>
          </p:cNvPr>
          <p:cNvSpPr txBox="1"/>
          <p:nvPr/>
        </p:nvSpPr>
        <p:spPr>
          <a:xfrm>
            <a:off x="542544" y="4004102"/>
            <a:ext cx="495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Step2: </a:t>
            </a:r>
            <a:r>
              <a:rPr lang="en-GB" b="1" dirty="0">
                <a:latin typeface="+mn-lt"/>
              </a:rPr>
              <a:t>Create a Table with columns names with datatypes  matching the csv header files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Example: </a:t>
            </a:r>
            <a:r>
              <a:rPr lang="en-GB" dirty="0">
                <a:latin typeface="+mn-lt"/>
              </a:rPr>
              <a:t>In payments.csv we have 4 columns</a:t>
            </a:r>
          </a:p>
          <a:p>
            <a:r>
              <a:rPr lang="en-GB" dirty="0" err="1">
                <a:latin typeface="+mn-lt"/>
              </a:rPr>
              <a:t>customer_id</a:t>
            </a:r>
            <a:r>
              <a:rPr lang="en-GB" dirty="0">
                <a:latin typeface="+mn-lt"/>
              </a:rPr>
              <a:t>, amount, mode, </a:t>
            </a:r>
            <a:r>
              <a:rPr lang="en-GB" dirty="0" err="1">
                <a:latin typeface="+mn-lt"/>
              </a:rPr>
              <a:t>payment_date</a:t>
            </a:r>
            <a:endParaRPr lang="en-GB" dirty="0">
              <a:latin typeface="+mn-lt"/>
            </a:endParaRPr>
          </a:p>
          <a:p>
            <a:endParaRPr lang="en-GB" dirty="0"/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E857A4-FE77-6923-BEB6-8F09C812CC6E}"/>
              </a:ext>
            </a:extLst>
          </p:cNvPr>
          <p:cNvSpPr txBox="1"/>
          <p:nvPr/>
        </p:nvSpPr>
        <p:spPr>
          <a:xfrm>
            <a:off x="6781800" y="2429892"/>
            <a:ext cx="4114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GB" sz="2800" b="1" dirty="0">
                <a:latin typeface="+mn-lt"/>
              </a:rPr>
              <a:t>Payments (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customer_id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amount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mode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VARCHAR</a:t>
            </a:r>
            <a:r>
              <a:rPr lang="en-GB" sz="2800" b="1" dirty="0">
                <a:latin typeface="+mn-lt"/>
              </a:rPr>
              <a:t>(30),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payment_date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DATE</a:t>
            </a:r>
          </a:p>
          <a:p>
            <a:r>
              <a:rPr lang="en-GB" sz="2800" b="1" dirty="0">
                <a:latin typeface="+mn-lt"/>
              </a:rPr>
              <a:t>);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06D6-4410-E42A-C8EE-58B400E375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2153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13227-6900-98BE-820C-EEE6BE049367}"/>
              </a:ext>
            </a:extLst>
          </p:cNvPr>
          <p:cNvSpPr txBox="1"/>
          <p:nvPr/>
        </p:nvSpPr>
        <p:spPr>
          <a:xfrm>
            <a:off x="417576" y="3048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Postgresql</a:t>
            </a:r>
            <a:endParaRPr lang="en-IN" sz="3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D0590-43DF-266A-9A18-D88298BEDE2D}"/>
              </a:ext>
            </a:extLst>
          </p:cNvPr>
          <p:cNvSpPr txBox="1"/>
          <p:nvPr/>
        </p:nvSpPr>
        <p:spPr>
          <a:xfrm>
            <a:off x="457200" y="3459480"/>
            <a:ext cx="4191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</a:rPr>
              <a:t>Example: </a:t>
            </a:r>
          </a:p>
          <a:p>
            <a:r>
              <a:rPr lang="en-GB" sz="2000" b="1" dirty="0">
                <a:latin typeface="+mn-lt"/>
              </a:rPr>
              <a:t>	COPY Payments </a:t>
            </a:r>
          </a:p>
          <a:p>
            <a:r>
              <a:rPr lang="en-GB" sz="2000" b="1" dirty="0">
                <a:latin typeface="+mn-lt"/>
              </a:rPr>
              <a:t>	FROM 'E:\payments.csv’ 	DELIMITER ',’</a:t>
            </a:r>
          </a:p>
          <a:p>
            <a:r>
              <a:rPr lang="en-GB" sz="2000" b="1" dirty="0">
                <a:latin typeface="+mn-lt"/>
              </a:rPr>
              <a:t> 	CSV HEADER;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4472-E9FB-4817-A482-80F19018CC69}"/>
              </a:ext>
            </a:extLst>
          </p:cNvPr>
          <p:cNvSpPr txBox="1"/>
          <p:nvPr/>
        </p:nvSpPr>
        <p:spPr>
          <a:xfrm>
            <a:off x="457200" y="1295400"/>
            <a:ext cx="4191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Syntax: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COPY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Table_name</a:t>
            </a:r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2400" b="1" dirty="0">
                <a:latin typeface="+mn-lt"/>
              </a:rPr>
              <a:t> ‘location of csv’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DELIMITER</a:t>
            </a:r>
            <a:r>
              <a:rPr lang="en-GB" sz="2400" b="1" dirty="0">
                <a:latin typeface="+mn-lt"/>
              </a:rPr>
              <a:t> ',’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CSV HEADER</a:t>
            </a:r>
            <a:r>
              <a:rPr lang="en-GB" sz="2400" b="1" dirty="0">
                <a:latin typeface="+mn-lt"/>
              </a:rPr>
              <a:t>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E869C-28D4-D0D1-84D6-350FC86B39F8}"/>
              </a:ext>
            </a:extLst>
          </p:cNvPr>
          <p:cNvSpPr txBox="1"/>
          <p:nvPr/>
        </p:nvSpPr>
        <p:spPr>
          <a:xfrm>
            <a:off x="228600" y="5364647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Using </a:t>
            </a:r>
            <a:r>
              <a:rPr lang="en-IN" sz="2400" b="1" dirty="0" err="1">
                <a:latin typeface="+mn-lt"/>
              </a:rPr>
              <a:t>psql</a:t>
            </a:r>
            <a:r>
              <a:rPr lang="en-IN" sz="2400" b="1" dirty="0">
                <a:latin typeface="+mn-lt"/>
              </a:rPr>
              <a:t> terminal : </a:t>
            </a:r>
            <a:r>
              <a:rPr lang="en-GB" b="1" dirty="0">
                <a:latin typeface="+mn-lt"/>
              </a:rPr>
              <a:t>\COPY Payments FROM ‘E:\payments.csv' DELIMITER ',' CSV HEADER;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B8ACC-3634-082D-D468-A27CDCADC536}"/>
              </a:ext>
            </a:extLst>
          </p:cNvPr>
          <p:cNvSpPr txBox="1"/>
          <p:nvPr/>
        </p:nvSpPr>
        <p:spPr>
          <a:xfrm>
            <a:off x="429768" y="93708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Make sure the CSV is in the correct path</a:t>
            </a:r>
            <a:r>
              <a:rPr lang="en-GB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D0AF8-C214-42CF-6FF3-86D99B378EA3}"/>
              </a:ext>
            </a:extLst>
          </p:cNvPr>
          <p:cNvSpPr txBox="1"/>
          <p:nvPr/>
        </p:nvSpPr>
        <p:spPr>
          <a:xfrm>
            <a:off x="6935726" y="91706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Mysql</a:t>
            </a:r>
            <a:endParaRPr lang="en-IN" sz="32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94513-BD3D-5EAF-A6A2-8B1CF4F4D940}"/>
              </a:ext>
            </a:extLst>
          </p:cNvPr>
          <p:cNvSpPr txBox="1"/>
          <p:nvPr/>
        </p:nvSpPr>
        <p:spPr>
          <a:xfrm>
            <a:off x="6409816" y="762824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LOAD DATA LOCAL INFILE </a:t>
            </a:r>
            <a:r>
              <a:rPr lang="en-IN" dirty="0">
                <a:latin typeface="+mn-lt"/>
              </a:rPr>
              <a:t>'/path/to/payments.csv'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INTO TABLE </a:t>
            </a:r>
            <a:r>
              <a:rPr lang="en-IN" dirty="0">
                <a:latin typeface="+mn-lt"/>
              </a:rPr>
              <a:t>Payments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FIELDS TERMINATED BY </a:t>
            </a:r>
            <a:r>
              <a:rPr lang="en-IN" dirty="0">
                <a:latin typeface="+mn-lt"/>
              </a:rPr>
              <a:t>',' 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ENCLOSED BY </a:t>
            </a:r>
            <a:r>
              <a:rPr lang="en-IN" dirty="0">
                <a:latin typeface="+mn-lt"/>
              </a:rPr>
              <a:t>‘ “ 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LINES TERMINATED BY </a:t>
            </a:r>
            <a:r>
              <a:rPr lang="en-IN" dirty="0">
                <a:latin typeface="+mn-lt"/>
              </a:rPr>
              <a:t>'\n'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IGNORE 1 ROWS</a:t>
            </a:r>
            <a:r>
              <a:rPr lang="en-IN" dirty="0">
                <a:latin typeface="+mn-lt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06A3-EEC8-C8E7-EFD7-28F7F18E4CFF}"/>
              </a:ext>
            </a:extLst>
          </p:cNvPr>
          <p:cNvSpPr txBox="1"/>
          <p:nvPr/>
        </p:nvSpPr>
        <p:spPr>
          <a:xfrm>
            <a:off x="5541264" y="3590150"/>
            <a:ext cx="60944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Open your terminal(</a:t>
            </a:r>
            <a:r>
              <a:rPr lang="en-IN" sz="1600" dirty="0" err="1">
                <a:latin typeface="+mn-lt"/>
              </a:rPr>
              <a:t>cmd</a:t>
            </a:r>
            <a:r>
              <a:rPr lang="en-IN" sz="1600" dirty="0">
                <a:latin typeface="+mn-lt"/>
              </a:rPr>
              <a:t> or </a:t>
            </a:r>
            <a:r>
              <a:rPr lang="en-IN" sz="1600" dirty="0" err="1">
                <a:latin typeface="+mn-lt"/>
              </a:rPr>
              <a:t>powershell</a:t>
            </a:r>
            <a:r>
              <a:rPr lang="en-IN" sz="1600" dirty="0">
                <a:latin typeface="+mn-lt"/>
              </a:rPr>
              <a:t>) run one by one these commands and make sure enter your password after first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+mn-lt"/>
              </a:rPr>
              <a:t>mysql</a:t>
            </a:r>
            <a:r>
              <a:rPr lang="en-IN" dirty="0">
                <a:latin typeface="+mn-lt"/>
              </a:rPr>
              <a:t> --local-</a:t>
            </a:r>
            <a:r>
              <a:rPr lang="en-IN" dirty="0" err="1">
                <a:latin typeface="+mn-lt"/>
              </a:rPr>
              <a:t>infile</a:t>
            </a:r>
            <a:r>
              <a:rPr lang="en-IN" dirty="0">
                <a:latin typeface="+mn-lt"/>
              </a:rPr>
              <a:t>=1 -u root –p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SET GLOBAL 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 = 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SHOW VARIABLES LIKE '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’;</a:t>
            </a:r>
          </a:p>
          <a:p>
            <a:endParaRPr lang="en-GB" dirty="0">
              <a:latin typeface="+mn-lt"/>
            </a:endParaRPr>
          </a:p>
          <a:p>
            <a:r>
              <a:rPr lang="en-IN" sz="1600" dirty="0">
                <a:latin typeface="+mn-lt"/>
              </a:rPr>
              <a:t>Then Exit and Restart the </a:t>
            </a:r>
            <a:r>
              <a:rPr lang="en-IN" sz="1600" b="1" dirty="0" err="1">
                <a:latin typeface="+mn-lt"/>
              </a:rPr>
              <a:t>sql</a:t>
            </a:r>
            <a:r>
              <a:rPr lang="en-IN" sz="1600" dirty="0">
                <a:latin typeface="+mn-lt"/>
              </a:rPr>
              <a:t> </a:t>
            </a:r>
            <a:r>
              <a:rPr lang="en-IN" sz="1600" b="1" dirty="0">
                <a:latin typeface="+mn-lt"/>
              </a:rPr>
              <a:t>server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2C431-F867-D94D-C4FF-C4F774F48A64}"/>
              </a:ext>
            </a:extLst>
          </p:cNvPr>
          <p:cNvSpPr txBox="1"/>
          <p:nvPr/>
        </p:nvSpPr>
        <p:spPr>
          <a:xfrm>
            <a:off x="5410200" y="2865252"/>
            <a:ext cx="6553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+mn-lt"/>
              </a:rPr>
              <a:t>Error Code: 1290. The MySQL server is running with the --secure-file-</a:t>
            </a:r>
            <a:r>
              <a:rPr lang="en-GB" sz="1600" b="1" dirty="0" err="1">
                <a:latin typeface="+mn-lt"/>
              </a:rPr>
              <a:t>priv</a:t>
            </a:r>
            <a:r>
              <a:rPr lang="en-GB" sz="1600" b="1" dirty="0">
                <a:latin typeface="+mn-lt"/>
              </a:rPr>
              <a:t> option so it cannot execute this statement  follow these steps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4551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71800" y="1752600"/>
            <a:ext cx="7848600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110" dirty="0">
                <a:latin typeface="Arial"/>
                <a:cs typeface="Arial"/>
              </a:rPr>
              <a:t>FUNCTION</a:t>
            </a:r>
            <a:r>
              <a:rPr lang="en-GB" sz="5400" spc="110" dirty="0">
                <a:latin typeface="Arial"/>
                <a:cs typeface="Arial"/>
              </a:rPr>
              <a:t>S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0931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83494"/>
            <a:ext cx="10030460" cy="179497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dirty="0">
                <a:solidFill>
                  <a:srgbClr val="000000"/>
                </a:solidFill>
              </a:rPr>
              <a:t>Types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of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577" y="2837591"/>
            <a:ext cx="10316845" cy="2683876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2400" b="1" dirty="0">
                <a:latin typeface="Calibri"/>
                <a:cs typeface="Calibri"/>
              </a:rPr>
              <a:t>System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sz="2400" dirty="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Example: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rand(),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round(),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upper(),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lower(),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count(),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sum(),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avg(), </a:t>
            </a:r>
            <a:r>
              <a:rPr sz="2000" dirty="0">
                <a:latin typeface="Calibri"/>
                <a:cs typeface="Calibri"/>
              </a:rPr>
              <a:t>max(),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etc</a:t>
            </a:r>
            <a:endParaRPr sz="2000" dirty="0">
              <a:latin typeface="Calibri"/>
              <a:cs typeface="Calibri"/>
            </a:endParaRPr>
          </a:p>
          <a:p>
            <a:pPr marL="12065" marR="505459">
              <a:lnSpc>
                <a:spcPts val="3460"/>
              </a:lnSpc>
              <a:spcBef>
                <a:spcPts val="980"/>
              </a:spcBef>
              <a:tabLst>
                <a:tab pos="527685" algn="l"/>
              </a:tabLst>
            </a:pPr>
            <a:r>
              <a:rPr lang="en-GB" sz="2400" spc="-10" dirty="0">
                <a:latin typeface="Calibri"/>
                <a:cs typeface="Calibri"/>
              </a:rPr>
              <a:t>2.   </a:t>
            </a:r>
            <a:r>
              <a:rPr sz="2400" b="1" spc="-10" dirty="0">
                <a:latin typeface="Calibri"/>
                <a:cs typeface="Calibri"/>
              </a:rPr>
              <a:t>User-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you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06A58A-CA1C-1230-EF9A-A1F2EC94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730" y="2969295"/>
            <a:ext cx="8305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Scalar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single values (numeric (abs), string, date).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Aggregate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sets of rows.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800" b="0" spc="-100" dirty="0">
                <a:solidFill>
                  <a:srgbClr val="000000"/>
                </a:solidFill>
                <a:latin typeface="Calibri"/>
                <a:cs typeface="Calibri"/>
              </a:rPr>
              <a:t>(rows)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6C39D-8481-F72E-E97B-6D839D485F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843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7560D-8EC2-933F-00A6-979EF15AA7EF}"/>
              </a:ext>
            </a:extLst>
          </p:cNvPr>
          <p:cNvSpPr txBox="1"/>
          <p:nvPr/>
        </p:nvSpPr>
        <p:spPr>
          <a:xfrm>
            <a:off x="457200" y="887997"/>
            <a:ext cx="52578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INT PRIMARY KEY</a:t>
            </a:r>
            <a:r>
              <a:rPr lang="en-IN" sz="1600" dirty="0">
                <a:latin typeface="+mn-lt"/>
              </a:rPr>
              <a:t>,  		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VARCHAR(50)</a:t>
            </a:r>
            <a:r>
              <a:rPr lang="en-IN" sz="1600" dirty="0">
                <a:latin typeface="+mn-lt"/>
              </a:rPr>
              <a:t>,</a:t>
            </a:r>
          </a:p>
          <a:p>
            <a:r>
              <a:rPr lang="en-IN" sz="1600" dirty="0">
                <a:latin typeface="+mn-lt"/>
              </a:rPr>
              <a:t>		 amount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DECIMAL(10,2),  </a:t>
            </a:r>
          </a:p>
          <a:p>
            <a:r>
              <a:rPr lang="en-IN" sz="1600" dirty="0">
                <a:latin typeface="+mn-lt"/>
              </a:rPr>
              <a:t>		mode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VARCHAR(30), </a:t>
            </a:r>
          </a:p>
          <a:p>
            <a:r>
              <a:rPr lang="en-IN" sz="1600" dirty="0">
                <a:latin typeface="+mn-lt"/>
              </a:rPr>
              <a:t>		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DATE</a:t>
            </a:r>
            <a:r>
              <a:rPr lang="en-IN" sz="1600" dirty="0">
                <a:latin typeface="+mn-lt"/>
              </a:rPr>
              <a:t>);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INSERT INTO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, 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, amount, mode,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) VALUES(1, 'Arjun', 60, 'Cash', '2020-09-24’),</a:t>
            </a:r>
          </a:p>
          <a:p>
            <a:r>
              <a:rPr lang="en-IN" sz="1600" dirty="0">
                <a:latin typeface="+mn-lt"/>
              </a:rPr>
              <a:t>	(2, 'Meera', 30, 'Credit Card', '2020-04-27’),</a:t>
            </a:r>
          </a:p>
          <a:p>
            <a:r>
              <a:rPr lang="en-IN" sz="1600" dirty="0">
                <a:latin typeface="+mn-lt"/>
              </a:rPr>
              <a:t>	(3, 'Ravi', 90, 'Credit Card', '2020-07-07’),</a:t>
            </a:r>
          </a:p>
          <a:p>
            <a:r>
              <a:rPr lang="en-IN" sz="1600" dirty="0">
                <a:latin typeface="+mn-lt"/>
              </a:rPr>
              <a:t>	(4, 'Sneha', 50, 'Debit Card', '2020-02-12’),</a:t>
            </a:r>
          </a:p>
          <a:p>
            <a:r>
              <a:rPr lang="en-IN" sz="1600" dirty="0">
                <a:latin typeface="+mn-lt"/>
              </a:rPr>
              <a:t>	(5, 'Kiran', 40, 'Mobile Payment', '2020-11-20’),</a:t>
            </a:r>
          </a:p>
          <a:p>
            <a:r>
              <a:rPr lang="en-IN" sz="1600" dirty="0">
                <a:latin typeface="+mn-lt"/>
              </a:rPr>
              <a:t>	(6, 'Priya', 40, 'Debit Card', '2021-06-28’),</a:t>
            </a:r>
          </a:p>
          <a:p>
            <a:r>
              <a:rPr lang="en-IN" sz="1600" dirty="0">
                <a:latin typeface="+mn-lt"/>
              </a:rPr>
              <a:t>	(7, 'Rahul', 10, 'Cash', '2021-08-25’),</a:t>
            </a:r>
          </a:p>
          <a:p>
            <a:r>
              <a:rPr lang="en-IN" sz="1600" dirty="0">
                <a:latin typeface="+mn-lt"/>
              </a:rPr>
              <a:t>	(8, 'Anita', 30, 'Mobile Payment', '2021-06-17’),</a:t>
            </a:r>
          </a:p>
          <a:p>
            <a:r>
              <a:rPr lang="en-IN" sz="1600" dirty="0">
                <a:latin typeface="+mn-lt"/>
              </a:rPr>
              <a:t>	(9, 'Vikram', 80, 'Cash', '2021-08-25’),</a:t>
            </a:r>
          </a:p>
          <a:p>
            <a:r>
              <a:rPr lang="en-IN" sz="1600" dirty="0">
                <a:latin typeface="+mn-lt"/>
              </a:rPr>
              <a:t>	(10, 'Divya', 50, 'Mobile Payment', '2021-11-03’),</a:t>
            </a:r>
          </a:p>
          <a:p>
            <a:r>
              <a:rPr lang="en-IN" sz="1600" dirty="0">
                <a:latin typeface="+mn-lt"/>
              </a:rPr>
              <a:t>	(11, 'Suresh', 70, 'Cash', '2022-11-01’),</a:t>
            </a:r>
          </a:p>
          <a:p>
            <a:r>
              <a:rPr lang="en-IN" sz="1600" dirty="0">
                <a:latin typeface="+mn-lt"/>
              </a:rPr>
              <a:t>	(12, 'Neha', 60,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'2022-09-11’),</a:t>
            </a:r>
          </a:p>
          <a:p>
            <a:r>
              <a:rPr lang="en-IN" sz="1600" dirty="0">
                <a:latin typeface="+mn-lt"/>
              </a:rPr>
              <a:t>	(13, 'Ajay', 30,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'2022-12-10’),</a:t>
            </a:r>
          </a:p>
          <a:p>
            <a:r>
              <a:rPr lang="en-IN" sz="1600" dirty="0">
                <a:latin typeface="+mn-lt"/>
              </a:rPr>
              <a:t>	(14, 'Varun', 50, 'Credit Card', '2022-05-14’),</a:t>
            </a:r>
          </a:p>
          <a:p>
            <a:r>
              <a:rPr lang="en-IN" sz="1600" dirty="0">
                <a:latin typeface="+mn-lt"/>
              </a:rPr>
              <a:t>	(15, 'Pooja', 30, 'Credit Card', '2022-09-25');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B0AB-769C-B946-2C86-D65B845D918B}"/>
              </a:ext>
            </a:extLst>
          </p:cNvPr>
          <p:cNvSpPr txBox="1"/>
          <p:nvPr/>
        </p:nvSpPr>
        <p:spPr>
          <a:xfrm>
            <a:off x="298704" y="18164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latin typeface="+mj-lt"/>
              </a:rPr>
              <a:t>Payments_fun</a:t>
            </a:r>
            <a:r>
              <a:rPr lang="en-GB" sz="2800" b="1" dirty="0">
                <a:latin typeface="+mj-lt"/>
              </a:rPr>
              <a:t> table</a:t>
            </a:r>
            <a:endParaRPr lang="en-IN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99F92-CAAC-7210-9191-A844A388A81F}"/>
              </a:ext>
            </a:extLst>
          </p:cNvPr>
          <p:cNvSpPr txBox="1"/>
          <p:nvPr/>
        </p:nvSpPr>
        <p:spPr>
          <a:xfrm>
            <a:off x="6477002" y="1365051"/>
            <a:ext cx="495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n-lt"/>
              </a:rPr>
              <a:t>1. Find the absolute difference between the highest and lowest payment amounts.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2. Round the average payment amount to 2 decimal places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3. Show all customer names in uppercase.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4. Extract the first 3 letters of each payment mode.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5. Find all payments made in 2021.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6. Calculate the number of days between the earliest and latest payment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7. Count how many payments were made by Credit Card.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8. Find the total amount collected per payment mode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0C847-8A01-7310-C7F2-1DE69EB33867}"/>
              </a:ext>
            </a:extLst>
          </p:cNvPr>
          <p:cNvSpPr txBox="1"/>
          <p:nvPr/>
        </p:nvSpPr>
        <p:spPr>
          <a:xfrm>
            <a:off x="6705602" y="449346"/>
            <a:ext cx="472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Solve these Using </a:t>
            </a:r>
            <a:r>
              <a:rPr lang="en-GB" sz="2000" b="1" dirty="0" err="1">
                <a:latin typeface="+mj-lt"/>
              </a:rPr>
              <a:t>Payments_fun</a:t>
            </a:r>
            <a:r>
              <a:rPr lang="en-GB" sz="2000" b="1" dirty="0">
                <a:latin typeface="+mj-lt"/>
              </a:rPr>
              <a:t> table</a:t>
            </a:r>
            <a:endParaRPr lang="en-IN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233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A8F6D-574F-F5A3-5A3B-7566B6D1B3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30000" y="6401153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72BEA-FA8F-0E1E-36C5-2E4CEE74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5149"/>
            <a:ext cx="10832337" cy="6171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699AC-D080-A943-FDBC-96A52B96F067}"/>
              </a:ext>
            </a:extLst>
          </p:cNvPr>
          <p:cNvSpPr txBox="1"/>
          <p:nvPr/>
        </p:nvSpPr>
        <p:spPr>
          <a:xfrm>
            <a:off x="375032" y="10137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j-lt"/>
              </a:rPr>
              <a:t>Functions Cheat Sheet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2945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r>
              <a:rPr lang="en-GB" sz="2200" spc="-10" dirty="0">
                <a:latin typeface="Calibri"/>
                <a:cs typeface="Calibri"/>
              </a:rPr>
              <a:t>_fun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 dirty="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r>
              <a:rPr lang="en-GB" sz="2000" spc="-10" dirty="0">
                <a:latin typeface="Calibri"/>
                <a:cs typeface="Calibri"/>
              </a:rPr>
              <a:t>_fun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507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255"/>
            <a:ext cx="2157730" cy="2288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LEFT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FULL</a:t>
            </a:r>
            <a:r>
              <a:rPr sz="3200" spc="-20" dirty="0">
                <a:latin typeface="Calibri"/>
                <a:cs typeface="Calibri"/>
              </a:rPr>
              <a:t> JOIN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6644" y="3856735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6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Data Warehouse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Lake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Hub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24" y="3620536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44920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761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43830" y="6464985"/>
            <a:ext cx="439167" cy="19514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19003" y="6464985"/>
            <a:ext cx="455929" cy="156068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375389" y="6385089"/>
            <a:ext cx="435611" cy="23596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</TotalTime>
  <Words>6415</Words>
  <Application>Microsoft Office PowerPoint</Application>
  <PresentationFormat>Widescreen</PresentationFormat>
  <Paragraphs>1155</Paragraphs>
  <Slides>109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PowerPoint Presentation</vt:lpstr>
      <vt:lpstr>PowerPoint Presentation</vt:lpstr>
      <vt:lpstr>The SELECT statement is used to select data from a database.</vt:lpstr>
      <vt:lpstr>The SQL reserved words and characters are called operators, which are used with a WHERE clause in a SQL query Most used operators:</vt:lpstr>
      <vt:lpstr>PowerPoint Presentation</vt:lpstr>
      <vt:lpstr>The WHERE clause is used to filter records.</vt:lpstr>
      <vt:lpstr>The LIMIT clause is used to set an upper limit on the number of rows returned by SQL. Example: below code will return 5 rows of data SELECT column_name FROM table_name LIMIT 5;</vt:lpstr>
      <vt:lpstr>PowerPoint Presentation</vt:lpstr>
      <vt:lpstr>IMPORT CSV FILE</vt:lpstr>
      <vt:lpstr>PowerPoint Presentation</vt:lpstr>
      <vt:lpstr>PowerPoint Presentation</vt:lpstr>
      <vt:lpstr>FUNCTIONS</vt:lpstr>
      <vt:lpstr>Functions in SQL are the database objects that contains a set of SQL statements to perform a specific task. A function accepts input parameters, perform actions, and then return the result. Types of Function:</vt:lpstr>
      <vt:lpstr>Aggregate function performs a calculation on multiple values (rows) and returns a single value.</vt:lpstr>
      <vt:lpstr>String functions are used to perform an operation on input string and return an output string</vt:lpstr>
      <vt:lpstr>PowerPoint Presentation</vt:lpstr>
      <vt:lpstr>PowerPoint Presentation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Order of execution in SQL:</vt:lpstr>
      <vt:lpstr>PowerPoint Presentation</vt:lpstr>
      <vt:lpstr>The TIMESTAMP data type is used for values that contain both date and time parts</vt:lpstr>
      <vt:lpstr>Below are the TIMESTAMP functions and operators in SQL:</vt:lpstr>
      <vt:lpstr>The EXTRACT() function extracts a part from a given date value.</vt:lpstr>
      <vt:lpstr>JOINS</vt:lpstr>
      <vt:lpstr>TOPICS IN JOIN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La</cp:lastModifiedBy>
  <cp:revision>60</cp:revision>
  <dcterms:created xsi:type="dcterms:W3CDTF">2025-11-11T06:26:11Z</dcterms:created>
  <dcterms:modified xsi:type="dcterms:W3CDTF">2025-12-04T08:51:42Z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